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055F7-70BF-4428-BBF8-EE18063F2668}" type="datetimeFigureOut">
              <a:rPr lang="is-IS" smtClean="0"/>
              <a:t>4.2.2019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072E7-5B22-4309-83A3-9D20F6279F5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65399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C533-2BF7-439F-AD1B-41CA173F0D81}" type="datetime1">
              <a:rPr lang="is-IS" smtClean="0"/>
              <a:t>4.2.2019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Donata H. Bukowska 2019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E049-69B8-49DD-83BD-678FD695B2A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572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E8E2-06C0-4234-94B4-4CF143B974DA}" type="datetime1">
              <a:rPr lang="is-IS" smtClean="0"/>
              <a:t>4.2.2019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Donata H. Bukowska 2019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E049-69B8-49DD-83BD-678FD695B2A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8878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2036-B676-4ADF-85DD-934A89883711}" type="datetime1">
              <a:rPr lang="is-IS" smtClean="0"/>
              <a:t>4.2.2019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Donata H. Bukowska 2019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E049-69B8-49DD-83BD-678FD695B2AB}" type="slidenum">
              <a:rPr lang="is-IS" smtClean="0"/>
              <a:t>‹#›</a:t>
            </a:fld>
            <a:endParaRPr lang="is-I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75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BD40-2E64-4C57-A773-E1D921F6EED7}" type="datetime1">
              <a:rPr lang="is-IS" smtClean="0"/>
              <a:t>4.2.2019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Donata H. Bukowska 2019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E049-69B8-49DD-83BD-678FD695B2A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48943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7633-40A7-44A3-9571-0FB028E50245}" type="datetime1">
              <a:rPr lang="is-IS" smtClean="0"/>
              <a:t>4.2.2019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Donata H. Bukowska 2019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E049-69B8-49DD-83BD-678FD695B2AB}" type="slidenum">
              <a:rPr lang="is-IS" smtClean="0"/>
              <a:t>‹#›</a:t>
            </a:fld>
            <a:endParaRPr lang="is-I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7873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2209-732B-4BD8-A3F6-387305FD2634}" type="datetime1">
              <a:rPr lang="is-IS" smtClean="0"/>
              <a:t>4.2.2019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Donata H. Bukowska 2019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E049-69B8-49DD-83BD-678FD695B2A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68359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33A3-0087-42E8-B882-51319F452DE9}" type="datetime1">
              <a:rPr lang="is-IS" smtClean="0"/>
              <a:t>4.2.2019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Donata H. Bukowska 2019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E049-69B8-49DD-83BD-678FD695B2A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00687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3D2-E632-41D0-A139-FA7B9CFCA9A5}" type="datetime1">
              <a:rPr lang="is-IS" smtClean="0"/>
              <a:t>4.2.2019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Donata H. Bukowska 2019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E049-69B8-49DD-83BD-678FD695B2A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7448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92C3-7009-453B-8B21-9DE7C30593E6}" type="datetime1">
              <a:rPr lang="is-IS" smtClean="0"/>
              <a:t>4.2.2019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Donata H. Bukowska 2019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E049-69B8-49DD-83BD-678FD695B2A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9048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1736-840D-4277-8A0C-17C82F78F720}" type="datetime1">
              <a:rPr lang="is-IS" smtClean="0"/>
              <a:t>4.2.2019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Donata H. Bukowska 2019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E049-69B8-49DD-83BD-678FD695B2A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5668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6F8C-9F7F-4807-8A60-F469FB7FB8E4}" type="datetime1">
              <a:rPr lang="is-IS" smtClean="0"/>
              <a:t>4.2.2019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Donata H. Bukowska 2019</a:t>
            </a:r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E049-69B8-49DD-83BD-678FD695B2A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0897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38A8-044B-4174-AF62-245CE8CF3A7E}" type="datetime1">
              <a:rPr lang="is-IS" smtClean="0"/>
              <a:t>4.2.2019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Donata H. Bukowska 2019</a:t>
            </a:r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E049-69B8-49DD-83BD-678FD695B2A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6899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6AD2-C87E-4B4B-8D86-92C0811F5AA9}" type="datetime1">
              <a:rPr lang="is-IS" smtClean="0"/>
              <a:t>4.2.2019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Donata H. Bukowska 2019</a:t>
            </a:r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E049-69B8-49DD-83BD-678FD695B2A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8095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3975-76DB-4189-9772-93ABBACB5B3A}" type="datetime1">
              <a:rPr lang="is-IS" smtClean="0"/>
              <a:t>4.2.2019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Donata H. Bukowska 2019</a:t>
            </a:r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E049-69B8-49DD-83BD-678FD695B2A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0513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F746-97F5-4C82-B3AE-FCD244A5D681}" type="datetime1">
              <a:rPr lang="is-IS" smtClean="0"/>
              <a:t>4.2.2019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Donata H. Bukowska 2019</a:t>
            </a:r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E049-69B8-49DD-83BD-678FD695B2A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6482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F54C-0FF8-424F-BE64-978B78FBF2CC}" type="datetime1">
              <a:rPr lang="is-IS" smtClean="0"/>
              <a:t>4.2.2019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Donata H. Bukowska 2019</a:t>
            </a:r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E049-69B8-49DD-83BD-678FD695B2A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8898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0166C-7B78-4C69-A98D-505F5C6F2306}" type="datetime1">
              <a:rPr lang="is-IS" smtClean="0"/>
              <a:t>4.2.2019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 smtClean="0"/>
              <a:t>Donata H. Bukowska 2019</a:t>
            </a:r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D7E049-69B8-49DD-83BD-678FD695B2A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3733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b="1" dirty="0" err="1" smtClean="0"/>
              <a:t>Ólík</a:t>
            </a:r>
            <a:r>
              <a:rPr lang="is-IS" b="1" dirty="0" smtClean="0"/>
              <a:t> efni</a:t>
            </a:r>
            <a:endParaRPr lang="is-I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sz="3600" b="1" dirty="0" smtClean="0"/>
              <a:t>Mismunandi hegðun</a:t>
            </a:r>
          </a:p>
          <a:p>
            <a:r>
              <a:rPr lang="is-IS" sz="2000" dirty="0" smtClean="0"/>
              <a:t>Auðvitað bls. 22 - 25</a:t>
            </a:r>
            <a:endParaRPr lang="is-I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Donata H. Bukowska 2019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50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 smtClean="0"/>
              <a:t>Efni getur verið:</a:t>
            </a:r>
            <a:endParaRPr lang="is-I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b="1" dirty="0" smtClean="0"/>
              <a:t>Fast </a:t>
            </a:r>
            <a:r>
              <a:rPr lang="is-IS" dirty="0" smtClean="0"/>
              <a:t> </a:t>
            </a:r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r>
              <a:rPr lang="is-IS" b="1" dirty="0" smtClean="0"/>
              <a:t>Fljótandi</a:t>
            </a:r>
            <a:r>
              <a:rPr lang="is-IS" dirty="0" smtClean="0"/>
              <a:t>     </a:t>
            </a:r>
          </a:p>
          <a:p>
            <a:endParaRPr lang="is-IS" dirty="0" smtClean="0"/>
          </a:p>
          <a:p>
            <a:pPr marL="0" indent="0">
              <a:buNone/>
            </a:pPr>
            <a:endParaRPr lang="is-IS" dirty="0"/>
          </a:p>
          <a:p>
            <a:r>
              <a:rPr lang="is-IS" b="1" dirty="0" smtClean="0"/>
              <a:t>Loftkennt</a:t>
            </a:r>
            <a:r>
              <a:rPr lang="is-IS" dirty="0" smtClean="0"/>
              <a:t>     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005" y="1690688"/>
            <a:ext cx="1804572" cy="1353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082" y="3044117"/>
            <a:ext cx="919618" cy="1561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242" y="5114435"/>
            <a:ext cx="1794915" cy="119746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Donata H. Bukowska 2019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8667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 smtClean="0"/>
              <a:t>Hamur efnis</a:t>
            </a:r>
            <a:endParaRPr lang="is-I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b="1" dirty="0" smtClean="0">
                <a:solidFill>
                  <a:srgbClr val="FF0000"/>
                </a:solidFill>
              </a:rPr>
              <a:t>Hamur efnis </a:t>
            </a:r>
            <a:r>
              <a:rPr lang="is-IS" dirty="0" smtClean="0"/>
              <a:t>= ástand (hvernig efnið er)</a:t>
            </a:r>
          </a:p>
          <a:p>
            <a:endParaRPr lang="is-IS" dirty="0"/>
          </a:p>
          <a:p>
            <a:endParaRPr lang="is-IS" dirty="0" smtClean="0"/>
          </a:p>
          <a:p>
            <a:r>
              <a:rPr lang="is-IS" dirty="0" smtClean="0"/>
              <a:t>Hamur efnis fer eftir hitastigi </a:t>
            </a:r>
          </a:p>
          <a:p>
            <a:endParaRPr lang="is-IS" dirty="0"/>
          </a:p>
          <a:p>
            <a:r>
              <a:rPr lang="is-IS" dirty="0" smtClean="0"/>
              <a:t>Aukinn hiti            efni breytast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233093" y="1449322"/>
            <a:ext cx="889461" cy="656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239442" y="2505248"/>
            <a:ext cx="1086196" cy="260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315642" y="2091102"/>
            <a:ext cx="933796" cy="216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44616" y="1193887"/>
            <a:ext cx="1442258" cy="37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fast</a:t>
            </a:r>
            <a:endParaRPr lang="is-IS" dirty="0"/>
          </a:p>
        </p:txBody>
      </p:sp>
      <p:sp>
        <p:nvSpPr>
          <p:cNvPr id="12" name="TextBox 11"/>
          <p:cNvSpPr txBox="1"/>
          <p:nvPr/>
        </p:nvSpPr>
        <p:spPr>
          <a:xfrm>
            <a:off x="6267333" y="1895849"/>
            <a:ext cx="1442258" cy="37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fljótandi</a:t>
            </a:r>
            <a:endParaRPr lang="is-IS" dirty="0"/>
          </a:p>
        </p:txBody>
      </p:sp>
      <p:sp>
        <p:nvSpPr>
          <p:cNvPr id="13" name="TextBox 12"/>
          <p:cNvSpPr txBox="1"/>
          <p:nvPr/>
        </p:nvSpPr>
        <p:spPr>
          <a:xfrm>
            <a:off x="6325638" y="2561480"/>
            <a:ext cx="1442258" cy="37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loftkennt</a:t>
            </a:r>
            <a:endParaRPr lang="is-IS" dirty="0"/>
          </a:p>
        </p:txBody>
      </p:sp>
      <p:sp>
        <p:nvSpPr>
          <p:cNvPr id="14" name="Right Arrow 13"/>
          <p:cNvSpPr/>
          <p:nvPr/>
        </p:nvSpPr>
        <p:spPr>
          <a:xfrm>
            <a:off x="2310938" y="4191708"/>
            <a:ext cx="606829" cy="332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" name="Down Arrow 14"/>
          <p:cNvSpPr/>
          <p:nvPr/>
        </p:nvSpPr>
        <p:spPr>
          <a:xfrm rot="10800000">
            <a:off x="6249437" y="3501773"/>
            <a:ext cx="584911" cy="2624836"/>
          </a:xfrm>
          <a:prstGeom prst="downArrow">
            <a:avLst/>
          </a:prstGeom>
          <a:gradFill flip="none" rotWithShape="1">
            <a:gsLst>
              <a:gs pos="0">
                <a:srgbClr val="C00000"/>
              </a:gs>
              <a:gs pos="49000">
                <a:schemeClr val="accent2">
                  <a:lumMod val="97000"/>
                  <a:lumOff val="3000"/>
                </a:schemeClr>
              </a:gs>
              <a:gs pos="10000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gradFill>
                <a:gsLst>
                  <a:gs pos="0">
                    <a:srgbClr val="FF000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5878631" y="5556459"/>
            <a:ext cx="1276569" cy="382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Hiti</a:t>
            </a:r>
            <a:endParaRPr lang="is-IS" dirty="0"/>
          </a:p>
        </p:txBody>
      </p:sp>
      <p:sp>
        <p:nvSpPr>
          <p:cNvPr id="17" name="TextBox 16"/>
          <p:cNvSpPr txBox="1"/>
          <p:nvPr/>
        </p:nvSpPr>
        <p:spPr>
          <a:xfrm>
            <a:off x="6775218" y="5902219"/>
            <a:ext cx="1486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Fast ástand</a:t>
            </a:r>
            <a:endParaRPr lang="is-IS" dirty="0"/>
          </a:p>
        </p:txBody>
      </p:sp>
      <p:sp>
        <p:nvSpPr>
          <p:cNvPr id="18" name="TextBox 17"/>
          <p:cNvSpPr txBox="1"/>
          <p:nvPr/>
        </p:nvSpPr>
        <p:spPr>
          <a:xfrm>
            <a:off x="6775218" y="4786712"/>
            <a:ext cx="1985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Fljótandi ástand</a:t>
            </a:r>
            <a:endParaRPr lang="is-IS" dirty="0"/>
          </a:p>
        </p:txBody>
      </p:sp>
      <p:sp>
        <p:nvSpPr>
          <p:cNvPr id="19" name="TextBox 18"/>
          <p:cNvSpPr txBox="1"/>
          <p:nvPr/>
        </p:nvSpPr>
        <p:spPr>
          <a:xfrm>
            <a:off x="6771533" y="3492084"/>
            <a:ext cx="205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Loftkennt ástand</a:t>
            </a:r>
            <a:endParaRPr lang="is-IS" dirty="0"/>
          </a:p>
        </p:txBody>
      </p:sp>
      <p:sp>
        <p:nvSpPr>
          <p:cNvPr id="20" name="Up Arrow 19"/>
          <p:cNvSpPr/>
          <p:nvPr/>
        </p:nvSpPr>
        <p:spPr>
          <a:xfrm>
            <a:off x="7326729" y="5445860"/>
            <a:ext cx="142701" cy="2628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" name="Up Arrow 20"/>
          <p:cNvSpPr/>
          <p:nvPr/>
        </p:nvSpPr>
        <p:spPr>
          <a:xfrm>
            <a:off x="7321379" y="4273499"/>
            <a:ext cx="142701" cy="2628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594" y="5438094"/>
            <a:ext cx="1804572" cy="13534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293" y="3934925"/>
            <a:ext cx="919618" cy="15612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5870" y="2839086"/>
            <a:ext cx="1794915" cy="119746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Donata H. Bukowska 2019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6965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 smtClean="0"/>
              <a:t>Hamskipti</a:t>
            </a:r>
            <a:endParaRPr lang="is-I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þegar efni skiptir um ham (ástand) við breytt hitastig</a:t>
            </a:r>
          </a:p>
          <a:p>
            <a:pPr marL="0" indent="0">
              <a:buNone/>
            </a:pPr>
            <a:endParaRPr lang="is-IS" dirty="0"/>
          </a:p>
        </p:txBody>
      </p:sp>
      <p:pic>
        <p:nvPicPr>
          <p:cNvPr id="5" name="í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29069" y="2713087"/>
            <a:ext cx="4572000" cy="1885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7278" y="4733975"/>
            <a:ext cx="10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100" dirty="0" err="1" smtClean="0"/>
              <a:t>Ath</a:t>
            </a:r>
            <a:r>
              <a:rPr lang="is-IS" sz="1100" dirty="0" smtClean="0"/>
              <a:t>! spila</a:t>
            </a:r>
            <a:endParaRPr lang="is-IS" sz="1100" dirty="0"/>
          </a:p>
        </p:txBody>
      </p:sp>
      <p:sp>
        <p:nvSpPr>
          <p:cNvPr id="4" name="Rectangle 3"/>
          <p:cNvSpPr/>
          <p:nvPr/>
        </p:nvSpPr>
        <p:spPr>
          <a:xfrm>
            <a:off x="3240464" y="5462500"/>
            <a:ext cx="2558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3600" b="1" dirty="0">
                <a:solidFill>
                  <a:srgbClr val="FF0000"/>
                </a:solidFill>
              </a:rPr>
              <a:t>Hamskipti</a:t>
            </a:r>
            <a:endParaRPr lang="is-IS" sz="36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8915336">
            <a:off x="3659161" y="5047626"/>
            <a:ext cx="1027655" cy="207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Donata H. Bukowska 2019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2313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 smtClean="0"/>
              <a:t>Bræðslumark – suðumark </a:t>
            </a:r>
            <a:endParaRPr lang="is-I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Efni skiptir um ham (ástand) við ákveðinn hita</a:t>
            </a:r>
          </a:p>
          <a:p>
            <a:endParaRPr lang="is-IS" dirty="0" smtClean="0"/>
          </a:p>
          <a:p>
            <a:r>
              <a:rPr lang="is-IS" dirty="0" smtClean="0"/>
              <a:t>Hvert efni – ákveðið bræðslumark og suðumark </a:t>
            </a:r>
          </a:p>
          <a:p>
            <a:endParaRPr lang="is-IS" dirty="0" smtClean="0"/>
          </a:p>
          <a:p>
            <a:r>
              <a:rPr lang="is-IS" b="1" dirty="0" smtClean="0">
                <a:solidFill>
                  <a:srgbClr val="FF0000"/>
                </a:solidFill>
              </a:rPr>
              <a:t>Bræðslumark</a:t>
            </a:r>
            <a:r>
              <a:rPr lang="is-IS" dirty="0" smtClean="0"/>
              <a:t> –  efni breytist </a:t>
            </a:r>
            <a:r>
              <a:rPr lang="is-IS" dirty="0" err="1" smtClean="0"/>
              <a:t>úr</a:t>
            </a:r>
            <a:r>
              <a:rPr lang="is-IS" dirty="0" smtClean="0"/>
              <a:t> föstu efni í vökva</a:t>
            </a:r>
          </a:p>
          <a:p>
            <a:pPr marL="0" indent="0">
              <a:buNone/>
            </a:pPr>
            <a:endParaRPr lang="is-IS" dirty="0" smtClean="0"/>
          </a:p>
          <a:p>
            <a:r>
              <a:rPr lang="is-IS" b="1" dirty="0" smtClean="0">
                <a:solidFill>
                  <a:srgbClr val="FF0000"/>
                </a:solidFill>
              </a:rPr>
              <a:t>Suðumark</a:t>
            </a:r>
            <a:r>
              <a:rPr lang="is-IS" dirty="0" smtClean="0"/>
              <a:t> – efni breytist </a:t>
            </a:r>
            <a:r>
              <a:rPr lang="is-IS" dirty="0" err="1" smtClean="0"/>
              <a:t>úr</a:t>
            </a:r>
            <a:r>
              <a:rPr lang="is-IS" dirty="0" smtClean="0"/>
              <a:t> vökva í loft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165" y="5498466"/>
            <a:ext cx="1794915" cy="1197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648" y="2160406"/>
            <a:ext cx="2295525" cy="136201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9906437">
            <a:off x="6353107" y="3546951"/>
            <a:ext cx="997527" cy="407323"/>
          </a:xfrm>
          <a:prstGeom prst="rightArrow">
            <a:avLst>
              <a:gd name="adj1" fmla="val 295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7" name="Right Arrow 6"/>
          <p:cNvSpPr/>
          <p:nvPr/>
        </p:nvSpPr>
        <p:spPr>
          <a:xfrm rot="914985">
            <a:off x="5239791" y="4732050"/>
            <a:ext cx="1884218" cy="527910"/>
          </a:xfrm>
          <a:prstGeom prst="rightArrow">
            <a:avLst>
              <a:gd name="adj1" fmla="val 26786"/>
              <a:gd name="adj2" fmla="val 50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Donata H. Bukowska 2019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4312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 smtClean="0"/>
              <a:t>Bræðslumark - dæmi</a:t>
            </a:r>
            <a:r>
              <a:rPr lang="is-IS" b="1" dirty="0"/>
              <a:t>: </a:t>
            </a:r>
            <a:r>
              <a:rPr lang="is-IS" dirty="0"/>
              <a:t/>
            </a:r>
            <a:br>
              <a:rPr lang="is-IS" dirty="0"/>
            </a:b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9913"/>
            <a:ext cx="10515600" cy="4797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2400" b="1" dirty="0" smtClean="0"/>
              <a:t>Ís</a:t>
            </a:r>
            <a:r>
              <a:rPr lang="is-IS" sz="2400" dirty="0" smtClean="0"/>
              <a:t> </a:t>
            </a:r>
            <a:r>
              <a:rPr lang="is-IS" sz="2400" dirty="0"/>
              <a:t>bráðnar við </a:t>
            </a:r>
            <a:r>
              <a:rPr lang="is-IS" sz="2400" b="1" dirty="0"/>
              <a:t>0°C</a:t>
            </a:r>
            <a:r>
              <a:rPr lang="is-IS" sz="2400" dirty="0"/>
              <a:t> = bræðslumark íss er 0°C </a:t>
            </a:r>
            <a:endParaRPr lang="is-IS" sz="2400" dirty="0" smtClean="0"/>
          </a:p>
          <a:p>
            <a:pPr marL="0" indent="0">
              <a:buNone/>
            </a:pPr>
            <a:endParaRPr lang="is-IS" sz="2400" dirty="0" smtClean="0"/>
          </a:p>
          <a:p>
            <a:pPr marL="0" indent="0">
              <a:buNone/>
            </a:pPr>
            <a:r>
              <a:rPr lang="is-IS" sz="2400" b="1" dirty="0" err="1" smtClean="0"/>
              <a:t>Ál</a:t>
            </a:r>
            <a:r>
              <a:rPr lang="is-IS" sz="2400" dirty="0" smtClean="0"/>
              <a:t> bráðnar við </a:t>
            </a:r>
            <a:r>
              <a:rPr lang="is-IS" sz="2400" b="1" dirty="0" smtClean="0"/>
              <a:t>600</a:t>
            </a:r>
            <a:r>
              <a:rPr lang="is-IS" sz="2400" b="1" dirty="0"/>
              <a:t>°C</a:t>
            </a:r>
            <a:r>
              <a:rPr lang="is-IS" sz="2400" dirty="0"/>
              <a:t> </a:t>
            </a:r>
            <a:r>
              <a:rPr lang="is-IS" sz="2400" dirty="0" smtClean="0"/>
              <a:t>= bræðslumark er </a:t>
            </a:r>
            <a:r>
              <a:rPr lang="is-IS" sz="2400" dirty="0"/>
              <a:t>600°C</a:t>
            </a:r>
          </a:p>
          <a:p>
            <a:pPr marL="0" indent="0">
              <a:buNone/>
            </a:pPr>
            <a:endParaRPr lang="is-IS" sz="2400" dirty="0" smtClean="0"/>
          </a:p>
          <a:p>
            <a:pPr marL="0" indent="0">
              <a:buNone/>
            </a:pPr>
            <a:r>
              <a:rPr lang="is-IS" sz="2400" b="1" dirty="0" smtClean="0"/>
              <a:t>Vax</a:t>
            </a:r>
            <a:r>
              <a:rPr lang="is-IS" sz="2400" dirty="0" smtClean="0"/>
              <a:t> bráðnar við </a:t>
            </a:r>
            <a:r>
              <a:rPr lang="is-IS" sz="2400" b="1" dirty="0" smtClean="0"/>
              <a:t>50 </a:t>
            </a:r>
            <a:r>
              <a:rPr lang="is-IS" sz="2400" b="1" dirty="0"/>
              <a:t>°C </a:t>
            </a:r>
            <a:r>
              <a:rPr lang="is-IS" sz="2400" dirty="0" smtClean="0"/>
              <a:t>= bræðslumark</a:t>
            </a:r>
            <a:r>
              <a:rPr lang="is-IS" sz="2400" dirty="0"/>
              <a:t> </a:t>
            </a:r>
            <a:r>
              <a:rPr lang="is-IS" sz="2400" dirty="0" smtClean="0"/>
              <a:t>50°C</a:t>
            </a:r>
            <a:endParaRPr lang="is-IS" sz="2400" dirty="0"/>
          </a:p>
          <a:p>
            <a:pPr marL="0" indent="0">
              <a:buNone/>
            </a:pPr>
            <a:endParaRPr lang="is-IS" sz="2400" dirty="0" smtClean="0"/>
          </a:p>
          <a:p>
            <a:pPr marL="0" indent="0">
              <a:buNone/>
            </a:pPr>
            <a:r>
              <a:rPr lang="is-IS" sz="2400" b="1" dirty="0" smtClean="0"/>
              <a:t>Kvikasilfur </a:t>
            </a:r>
            <a:r>
              <a:rPr lang="is-IS" sz="2400" dirty="0" smtClean="0"/>
              <a:t>breytist </a:t>
            </a:r>
            <a:r>
              <a:rPr lang="is-IS" sz="2400" dirty="0" err="1" smtClean="0"/>
              <a:t>úr</a:t>
            </a:r>
            <a:r>
              <a:rPr lang="is-IS" sz="2400" dirty="0" smtClean="0"/>
              <a:t> föstu efni í vökva við </a:t>
            </a:r>
            <a:r>
              <a:rPr lang="is-IS" sz="2400" b="1" dirty="0" smtClean="0"/>
              <a:t>-38,9°C </a:t>
            </a:r>
            <a:r>
              <a:rPr lang="is-IS" sz="2400" dirty="0" smtClean="0"/>
              <a:t>= bræðslumark</a:t>
            </a:r>
            <a:r>
              <a:rPr lang="is-IS" sz="2400" dirty="0"/>
              <a:t> -38,9°C </a:t>
            </a:r>
          </a:p>
          <a:p>
            <a:endParaRPr lang="is-I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Donata H. Bukowska 2019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953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 smtClean="0"/>
              <a:t>Suðumark – dæmi: </a:t>
            </a:r>
            <a:endParaRPr lang="is-I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 Vatn sýður við 100°C = suðumark er 100°C  </a:t>
            </a:r>
          </a:p>
          <a:p>
            <a:endParaRPr lang="is-IS" dirty="0" smtClean="0"/>
          </a:p>
          <a:p>
            <a:pPr marL="0" indent="0">
              <a:buNone/>
            </a:pPr>
            <a:endParaRPr lang="is-IS" dirty="0" smtClean="0"/>
          </a:p>
          <a:p>
            <a:pPr marL="0" indent="0">
              <a:buNone/>
            </a:pPr>
            <a:endParaRPr lang="is-IS" dirty="0" smtClean="0"/>
          </a:p>
          <a:p>
            <a:r>
              <a:rPr lang="is-IS" dirty="0" smtClean="0"/>
              <a:t> Járn sýður við 2750°C = suðumark er 2750°C</a:t>
            </a:r>
          </a:p>
          <a:p>
            <a:endParaRPr lang="is-IS" dirty="0"/>
          </a:p>
        </p:txBody>
      </p:sp>
      <p:pic>
        <p:nvPicPr>
          <p:cNvPr id="4" name="boili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92934" y="1378413"/>
            <a:ext cx="2781068" cy="15643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13817" y="2942764"/>
            <a:ext cx="7722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200" dirty="0" err="1"/>
              <a:t>Ath</a:t>
            </a:r>
            <a:r>
              <a:rPr lang="is-IS" sz="1200" dirty="0"/>
              <a:t>! spila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Donata H. Bukowska 2019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493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 smtClean="0"/>
              <a:t>Uppgufun og þétting </a:t>
            </a:r>
            <a:endParaRPr lang="is-I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b="1" dirty="0" smtClean="0">
                <a:solidFill>
                  <a:srgbClr val="FF0000"/>
                </a:solidFill>
              </a:rPr>
              <a:t>Uppgufun</a:t>
            </a:r>
            <a:r>
              <a:rPr lang="is-IS" dirty="0" smtClean="0"/>
              <a:t> – efni breytist </a:t>
            </a:r>
            <a:r>
              <a:rPr lang="is-IS" dirty="0" err="1" smtClean="0"/>
              <a:t>úr</a:t>
            </a:r>
            <a:r>
              <a:rPr lang="is-IS" dirty="0" smtClean="0"/>
              <a:t> vökva í lofttegund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r>
              <a:rPr lang="is-IS" dirty="0" smtClean="0"/>
              <a:t> 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 smtClean="0"/>
          </a:p>
          <a:p>
            <a:pPr marL="0" indent="0">
              <a:buNone/>
            </a:pPr>
            <a:endParaRPr lang="is-IS" dirty="0" smtClean="0"/>
          </a:p>
          <a:p>
            <a:endParaRPr lang="is-IS" dirty="0"/>
          </a:p>
          <a:p>
            <a:r>
              <a:rPr lang="is-IS" b="1" dirty="0" smtClean="0">
                <a:solidFill>
                  <a:srgbClr val="FF0000"/>
                </a:solidFill>
              </a:rPr>
              <a:t>Þétting</a:t>
            </a:r>
            <a:r>
              <a:rPr lang="is-IS" dirty="0" smtClean="0"/>
              <a:t> – efni breytist </a:t>
            </a:r>
            <a:r>
              <a:rPr lang="is-IS" dirty="0" err="1" smtClean="0"/>
              <a:t>úr</a:t>
            </a:r>
            <a:r>
              <a:rPr lang="is-IS" dirty="0" smtClean="0"/>
              <a:t> </a:t>
            </a:r>
            <a:r>
              <a:rPr lang="is-IS" dirty="0" err="1" smtClean="0"/>
              <a:t>lofttengund</a:t>
            </a:r>
            <a:r>
              <a:rPr lang="is-IS" dirty="0" smtClean="0"/>
              <a:t> í vökva 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789" y="2698445"/>
            <a:ext cx="4094538" cy="230503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0502257">
            <a:off x="5666917" y="4651155"/>
            <a:ext cx="2141250" cy="252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Right Arrow 7"/>
          <p:cNvSpPr/>
          <p:nvPr/>
        </p:nvSpPr>
        <p:spPr>
          <a:xfrm rot="617462">
            <a:off x="2456627" y="2852837"/>
            <a:ext cx="5038082" cy="240704"/>
          </a:xfrm>
          <a:prstGeom prst="rightArrow">
            <a:avLst>
              <a:gd name="adj1" fmla="val 50000"/>
              <a:gd name="adj2" fmla="val 953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Donata H. Bukowska 2019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466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</TotalTime>
  <Words>229</Words>
  <Application>Microsoft Office PowerPoint</Application>
  <PresentationFormat>Widescreen</PresentationFormat>
  <Paragraphs>70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</vt:lpstr>
      <vt:lpstr>Ólík efni</vt:lpstr>
      <vt:lpstr>Efni getur verið:</vt:lpstr>
      <vt:lpstr>Hamur efnis</vt:lpstr>
      <vt:lpstr>Hamskipti</vt:lpstr>
      <vt:lpstr>Bræðslumark – suðumark </vt:lpstr>
      <vt:lpstr>Bræðslumark - dæmi:  </vt:lpstr>
      <vt:lpstr>Suðumark – dæmi: </vt:lpstr>
      <vt:lpstr>Uppgufun og þétting </vt:lpstr>
    </vt:vector>
  </TitlesOfParts>
  <Company>Kópavogsbær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Donata Honkowicz-Bukowska</dc:creator>
  <cp:lastModifiedBy>Hekla Hannibalsdóttir</cp:lastModifiedBy>
  <cp:revision>16</cp:revision>
  <dcterms:created xsi:type="dcterms:W3CDTF">2019-01-31T16:12:36Z</dcterms:created>
  <dcterms:modified xsi:type="dcterms:W3CDTF">2019-02-04T11:33:29Z</dcterms:modified>
</cp:coreProperties>
</file>